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5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A2724-F239-4464-889D-81251704985D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C4ADE-50DE-4C71-A74D-EFFB64AC8F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57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ADE-50DE-4C71-A74D-EFFB64AC8FC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73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Image retrieved from Clip art.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ADE-50DE-4C71-A74D-EFFB64AC8FC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57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Graph constructed using create</a:t>
            </a:r>
            <a:r>
              <a:rPr lang="en-AU" baseline="0" dirty="0" smtClean="0"/>
              <a:t> a graph on the Kids Zone website. http://nces.ed.gov/nceskids/createagraph/default.aspx?ID=bf918cb7aa1c4392868447d7619863f4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ADE-50DE-4C71-A74D-EFFB64AC8FC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38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4ADE-50DE-4C71-A74D-EFFB64AC8FC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845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36F191-05BC-41C7-920E-F5DE69EB2852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15CAE8-041B-4E88-A560-17448FA8F37F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6F191-05BC-41C7-920E-F5DE69EB2852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5CAE8-041B-4E88-A560-17448FA8F37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E36F191-05BC-41C7-920E-F5DE69EB2852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15CAE8-041B-4E88-A560-17448FA8F37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6F191-05BC-41C7-920E-F5DE69EB2852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5CAE8-041B-4E88-A560-17448FA8F37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36F191-05BC-41C7-920E-F5DE69EB2852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15CAE8-041B-4E88-A560-17448FA8F37F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6F191-05BC-41C7-920E-F5DE69EB2852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5CAE8-041B-4E88-A560-17448FA8F37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6F191-05BC-41C7-920E-F5DE69EB2852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5CAE8-041B-4E88-A560-17448FA8F37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6F191-05BC-41C7-920E-F5DE69EB2852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5CAE8-041B-4E88-A560-17448FA8F37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36F191-05BC-41C7-920E-F5DE69EB2852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5CAE8-041B-4E88-A560-17448FA8F37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6F191-05BC-41C7-920E-F5DE69EB2852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5CAE8-041B-4E88-A560-17448FA8F37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6F191-05BC-41C7-920E-F5DE69EB2852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5CAE8-041B-4E88-A560-17448FA8F37F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E36F191-05BC-41C7-920E-F5DE69EB2852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15CAE8-041B-4E88-A560-17448FA8F37F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ernalbery.blogspot.com.au/" TargetMode="External"/><Relationship Id="rId2" Type="http://schemas.openxmlformats.org/officeDocument/2006/relationships/hyperlink" Target="http://tessdownes.blogspot.com.a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reatebirdfeeder.weebly.com/" TargetMode="External"/><Relationship Id="rId4" Type="http://schemas.openxmlformats.org/officeDocument/2006/relationships/hyperlink" Target="http://mattkellycqustudent.blogspot.com.a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233169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>EDCU12039  </a:t>
            </a:r>
            <a:br>
              <a:rPr lang="en-AU" dirty="0" smtClean="0"/>
            </a:br>
            <a:r>
              <a:rPr lang="en-AU" dirty="0" smtClean="0"/>
              <a:t>Design and Digital Technologies: Assessment 2</a:t>
            </a:r>
            <a:br>
              <a:rPr lang="en-AU" dirty="0" smtClean="0"/>
            </a:br>
            <a:endParaRPr lang="en-A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Fern Albery-S0255809  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/>
              <a:t>Tess </a:t>
            </a:r>
            <a:r>
              <a:rPr lang="en-AU" sz="3200" dirty="0" smtClean="0"/>
              <a:t>Downes-S0240442 </a:t>
            </a:r>
            <a:br>
              <a:rPr lang="en-AU" sz="3200" dirty="0" smtClean="0"/>
            </a:br>
            <a:r>
              <a:rPr lang="en-AU" sz="3200" dirty="0" smtClean="0"/>
              <a:t>Matthew Kelly-S0244955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99539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173319" cy="68634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4000"/>
                  <a:lumOff val="66000"/>
                </a:schemeClr>
              </a:gs>
              <a:gs pos="88000">
                <a:schemeClr val="accent1">
                  <a:lumMod val="30000"/>
                  <a:lumOff val="70000"/>
                  <a:alpha val="38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endParaRPr lang="en-AU" sz="1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activities will </a:t>
            </a:r>
            <a:r>
              <a:rPr lang="en-A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contribute to achieving the following </a:t>
            </a:r>
            <a:r>
              <a:rPr lang="en-A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</a:t>
            </a:r>
            <a:r>
              <a:rPr lang="en-A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Descriptions </a:t>
            </a:r>
            <a:r>
              <a:rPr lang="en-A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Digital Technologies learning strand:</a:t>
            </a:r>
            <a:endParaRPr lang="en-A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</a:rPr>
              <a:t>Investigate the main components of common digital systems, their basic functions and interactions, and how such digital systems may connect together to form networks to transmit data (ACTDIK014)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</a:rPr>
              <a:t>Investigate how digital systems use whole numbers as a basis for representing all types of data (ACTDIK015)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</a:rPr>
              <a:t>Acquire, store and validate different types of data and use a range of commonly available software to interpret and visualise data in context to create information (ACTDIP016)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</a:rPr>
              <a:t>Define problems in terms of data</a:t>
            </a:r>
            <a:r>
              <a:rPr lang="en-AU" sz="1600" dirty="0">
                <a:solidFill>
                  <a:srgbClr val="7030A0"/>
                </a:solidFill>
              </a:rPr>
              <a:t> </a:t>
            </a:r>
            <a:r>
              <a:rPr lang="en-AU" sz="1600" dirty="0" smtClean="0">
                <a:solidFill>
                  <a:srgbClr val="7030A0"/>
                </a:solidFill>
              </a:rPr>
              <a:t>and functional requirements, and identify features</a:t>
            </a:r>
            <a:r>
              <a:rPr lang="en-AU" sz="1600" dirty="0">
                <a:solidFill>
                  <a:srgbClr val="7030A0"/>
                </a:solidFill>
              </a:rPr>
              <a:t> </a:t>
            </a:r>
            <a:r>
              <a:rPr lang="en-AU" sz="1600" dirty="0" smtClean="0">
                <a:solidFill>
                  <a:srgbClr val="7030A0"/>
                </a:solidFill>
              </a:rPr>
              <a:t>similar to previously solved problems (ACTDIP017)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</a:rPr>
              <a:t>Design a user interface</a:t>
            </a:r>
            <a:r>
              <a:rPr lang="en-AU" sz="1600" dirty="0">
                <a:solidFill>
                  <a:srgbClr val="7030A0"/>
                </a:solidFill>
              </a:rPr>
              <a:t> </a:t>
            </a:r>
            <a:r>
              <a:rPr lang="en-AU" sz="1600" dirty="0" smtClean="0">
                <a:solidFill>
                  <a:srgbClr val="7030A0"/>
                </a:solidFill>
              </a:rPr>
              <a:t>for a digital system, generating and considering alternative designs (ACTDIP018)</a:t>
            </a:r>
            <a:r>
              <a:rPr lang="en-AU" sz="1600" dirty="0">
                <a:solidFill>
                  <a:srgbClr val="7030A0"/>
                </a:solidFill>
              </a:rPr>
              <a:t> </a:t>
            </a:r>
            <a:endParaRPr lang="en-AU" sz="16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</a:rPr>
              <a:t>Manage the creation and communication of ideas and information including online collaborative projects, applying agreed ethical, social and </a:t>
            </a:r>
            <a:r>
              <a:rPr lang="en-AU" sz="1400" dirty="0" smtClean="0">
                <a:solidFill>
                  <a:srgbClr val="7030A0"/>
                </a:solidFill>
              </a:rPr>
              <a:t>technical </a:t>
            </a:r>
            <a:r>
              <a:rPr lang="en-AU" sz="1600" dirty="0" smtClean="0">
                <a:solidFill>
                  <a:srgbClr val="7030A0"/>
                </a:solidFill>
              </a:rPr>
              <a:t>protocols</a:t>
            </a:r>
            <a:r>
              <a:rPr lang="en-AU" sz="1600" dirty="0">
                <a:solidFill>
                  <a:srgbClr val="7030A0"/>
                </a:solidFill>
              </a:rPr>
              <a:t> </a:t>
            </a:r>
            <a:r>
              <a:rPr lang="en-AU" sz="1600" dirty="0" smtClean="0">
                <a:solidFill>
                  <a:srgbClr val="7030A0"/>
                </a:solidFill>
              </a:rPr>
              <a:t>(ACTDIP022)</a:t>
            </a:r>
            <a:endParaRPr lang="en-AU" sz="1000" dirty="0" smtClean="0"/>
          </a:p>
          <a:p>
            <a:endParaRPr lang="en-AU" sz="800" dirty="0" smtClean="0"/>
          </a:p>
          <a:p>
            <a:endParaRPr lang="en-AU" sz="800" dirty="0"/>
          </a:p>
          <a:p>
            <a:endParaRPr lang="en-AU" sz="1000" dirty="0" smtClean="0"/>
          </a:p>
          <a:p>
            <a:endParaRPr lang="en-AU" sz="1000" dirty="0"/>
          </a:p>
          <a:p>
            <a:endParaRPr lang="en-AU" sz="800" dirty="0" smtClean="0"/>
          </a:p>
          <a:p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38448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000"/>
    </mc:Choice>
    <mc:Fallback>
      <p:transition spd="slow" advClick="0" advTm="2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172400" cy="68788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4000"/>
                  <a:lumOff val="66000"/>
                </a:schemeClr>
              </a:gs>
              <a:gs pos="88000">
                <a:schemeClr val="accent1">
                  <a:lumMod val="30000"/>
                  <a:lumOff val="70000"/>
                  <a:alpha val="38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Links:</a:t>
            </a:r>
          </a:p>
          <a:p>
            <a:endParaRPr lang="en-AU" sz="2000" dirty="0">
              <a:solidFill>
                <a:srgbClr val="7030A0"/>
              </a:solidFill>
            </a:endParaRPr>
          </a:p>
          <a:p>
            <a:r>
              <a:rPr lang="en-AU" b="1" i="1" dirty="0" smtClean="0">
                <a:solidFill>
                  <a:srgbClr val="7030A0"/>
                </a:solidFill>
              </a:rPr>
              <a:t>‘Blogs’:</a:t>
            </a:r>
          </a:p>
          <a:p>
            <a:endParaRPr lang="en-AU" sz="2000" dirty="0" smtClean="0">
              <a:solidFill>
                <a:srgbClr val="7030A0"/>
              </a:solidFill>
              <a:effectLst/>
            </a:endParaRPr>
          </a:p>
          <a:p>
            <a:r>
              <a:rPr lang="en-AU" dirty="0" smtClean="0">
                <a:solidFill>
                  <a:srgbClr val="7030A0"/>
                </a:solidFill>
                <a:effectLst/>
              </a:rPr>
              <a:t>Tess </a:t>
            </a:r>
            <a:r>
              <a:rPr lang="en-AU" dirty="0" err="1" smtClean="0">
                <a:solidFill>
                  <a:srgbClr val="7030A0"/>
                </a:solidFill>
                <a:effectLst/>
              </a:rPr>
              <a:t>Downes</a:t>
            </a:r>
            <a:r>
              <a:rPr lang="en-AU" dirty="0" smtClean="0">
                <a:solidFill>
                  <a:srgbClr val="7030A0"/>
                </a:solidFill>
                <a:effectLst/>
              </a:rPr>
              <a:t>     </a:t>
            </a:r>
            <a:r>
              <a:rPr lang="en-AU" dirty="0" smtClean="0">
                <a:solidFill>
                  <a:srgbClr val="00B0F0"/>
                </a:solidFill>
                <a:effectLst/>
                <a:hlinkClick r:id="rId2"/>
              </a:rPr>
              <a:t>http://tessdownes.blogspot.com.au/</a:t>
            </a:r>
            <a:r>
              <a:rPr lang="en-AU" dirty="0" smtClean="0">
                <a:solidFill>
                  <a:srgbClr val="00B0F0"/>
                </a:solidFill>
                <a:effectLst/>
              </a:rPr>
              <a:t/>
            </a:r>
            <a:br>
              <a:rPr lang="en-AU" dirty="0" smtClean="0">
                <a:solidFill>
                  <a:srgbClr val="00B0F0"/>
                </a:solidFill>
                <a:effectLst/>
              </a:rPr>
            </a:br>
            <a:r>
              <a:rPr lang="en-AU" dirty="0" smtClean="0">
                <a:solidFill>
                  <a:srgbClr val="7030A0"/>
                </a:solidFill>
                <a:effectLst/>
              </a:rPr>
              <a:t>Fern </a:t>
            </a:r>
            <a:r>
              <a:rPr lang="en-AU" dirty="0" err="1" smtClean="0">
                <a:solidFill>
                  <a:srgbClr val="7030A0"/>
                </a:solidFill>
                <a:effectLst/>
              </a:rPr>
              <a:t>Albery</a:t>
            </a:r>
            <a:r>
              <a:rPr lang="en-AU" dirty="0" smtClean="0">
                <a:solidFill>
                  <a:srgbClr val="7030A0"/>
                </a:solidFill>
                <a:effectLst/>
              </a:rPr>
              <a:t>      </a:t>
            </a:r>
            <a:r>
              <a:rPr lang="en-AU" dirty="0" smtClean="0">
                <a:solidFill>
                  <a:srgbClr val="7030A0"/>
                </a:solidFill>
                <a:effectLst/>
                <a:hlinkClick r:id="rId3"/>
              </a:rPr>
              <a:t>http://fernalbery.blogspot.com.au/</a:t>
            </a:r>
            <a:endParaRPr lang="en-AU" dirty="0" smtClean="0">
              <a:solidFill>
                <a:srgbClr val="7030A0"/>
              </a:solidFill>
              <a:effectLst/>
            </a:endParaRPr>
          </a:p>
          <a:p>
            <a:r>
              <a:rPr lang="en-AU" dirty="0" smtClean="0">
                <a:solidFill>
                  <a:srgbClr val="7030A0"/>
                </a:solidFill>
                <a:effectLst/>
              </a:rPr>
              <a:t>Matthew Kelly  </a:t>
            </a:r>
            <a:r>
              <a:rPr lang="en-AU" dirty="0" smtClean="0">
                <a:solidFill>
                  <a:srgbClr val="7030A0"/>
                </a:solidFill>
                <a:effectLst/>
                <a:hlinkClick r:id="rId4"/>
              </a:rPr>
              <a:t>http://mattkellycqustudent.blogspot.com.au/</a:t>
            </a:r>
            <a:endParaRPr lang="en-AU" dirty="0" smtClean="0">
              <a:solidFill>
                <a:srgbClr val="7030A0"/>
              </a:solidFill>
              <a:effectLst/>
            </a:endParaRPr>
          </a:p>
          <a:p>
            <a:r>
              <a:rPr lang="en-AU" dirty="0" smtClean="0">
                <a:solidFill>
                  <a:srgbClr val="7030A0"/>
                </a:solidFill>
                <a:effectLst/>
              </a:rPr>
              <a:t/>
            </a:r>
            <a:br>
              <a:rPr lang="en-AU" dirty="0" smtClean="0">
                <a:solidFill>
                  <a:srgbClr val="7030A0"/>
                </a:solidFill>
                <a:effectLst/>
              </a:rPr>
            </a:br>
            <a:endParaRPr lang="en-AU" dirty="0" smtClean="0">
              <a:solidFill>
                <a:srgbClr val="7030A0"/>
              </a:solidFill>
              <a:effectLst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b="1" i="1" dirty="0" smtClean="0">
                <a:solidFill>
                  <a:srgbClr val="7030A0"/>
                </a:solidFill>
              </a:rPr>
              <a:t>Group ‘Wiki’</a:t>
            </a:r>
            <a:r>
              <a:rPr lang="en-AU" i="1" dirty="0">
                <a:solidFill>
                  <a:srgbClr val="7030A0"/>
                </a:solidFill>
              </a:rPr>
              <a:t>:</a:t>
            </a:r>
            <a:r>
              <a:rPr lang="en-AU" b="1" dirty="0" smtClean="0">
                <a:solidFill>
                  <a:srgbClr val="7030A0"/>
                </a:solidFill>
                <a:effectLst/>
                <a:latin typeface="Arial"/>
                <a:ea typeface="Calibri"/>
                <a:cs typeface="Times New Roman"/>
              </a:rPr>
              <a:t> 	</a:t>
            </a:r>
            <a:r>
              <a:rPr lang="en-AU" dirty="0" smtClean="0">
                <a:solidFill>
                  <a:srgbClr val="7030A0"/>
                </a:solidFill>
                <a:effectLst/>
                <a:latin typeface="Arial"/>
                <a:ea typeface="Calibri"/>
                <a:cs typeface="Times New Roman"/>
              </a:rPr>
              <a:t>https://ddtecgroup9.wikispaces.com  </a:t>
            </a:r>
            <a:r>
              <a:rPr lang="en-AU" dirty="0" smtClean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                    		         	</a:t>
            </a:r>
            <a:r>
              <a:rPr lang="en-AU" dirty="0" smtClean="0">
                <a:solidFill>
                  <a:srgbClr val="7030A0"/>
                </a:solidFill>
                <a:effectLst/>
                <a:latin typeface="Arial"/>
                <a:ea typeface="Calibri"/>
                <a:cs typeface="Times New Roman"/>
              </a:rPr>
              <a:t>usernameddt1-    p/w ddtecgroup9no1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AU" dirty="0" smtClean="0">
              <a:solidFill>
                <a:srgbClr val="7030A0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b="1" i="1" dirty="0" smtClean="0">
                <a:solidFill>
                  <a:srgbClr val="7030A0"/>
                </a:solidFill>
                <a:effectLst/>
                <a:ea typeface="Calibri"/>
                <a:cs typeface="Times New Roman"/>
              </a:rPr>
              <a:t>‘Weebly’ Page:</a:t>
            </a:r>
            <a:r>
              <a:rPr lang="en-AU" b="1" dirty="0" smtClean="0">
                <a:solidFill>
                  <a:srgbClr val="7030A0"/>
                </a:solidFill>
                <a:effectLst/>
                <a:latin typeface="Arial"/>
                <a:ea typeface="Calibri"/>
                <a:cs typeface="Times New Roman"/>
              </a:rPr>
              <a:t> 	</a:t>
            </a:r>
            <a:r>
              <a:rPr lang="en-AU" dirty="0" smtClean="0">
                <a:solidFill>
                  <a:srgbClr val="7030A0"/>
                </a:solidFill>
                <a:effectLst/>
                <a:latin typeface="Arial"/>
                <a:ea typeface="Calibri"/>
                <a:cs typeface="Times New Roman"/>
                <a:hlinkClick r:id="rId5"/>
              </a:rPr>
              <a:t>http://createbirdfeeder.weebly.com/</a:t>
            </a:r>
            <a:endParaRPr lang="en-AU" dirty="0" smtClean="0">
              <a:solidFill>
                <a:srgbClr val="7030A0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AU" sz="2000" i="1" dirty="0" smtClean="0">
              <a:solidFill>
                <a:srgbClr val="7030A0"/>
              </a:solidFill>
              <a:latin typeface="Arial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600" i="1" dirty="0" smtClean="0">
                <a:solidFill>
                  <a:srgbClr val="7030A0"/>
                </a:solidFill>
                <a:latin typeface="Arial"/>
                <a:cs typeface="Times New Roman"/>
              </a:rPr>
              <a:t>‘Weebly’ page includes: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AU" sz="2000" b="1" dirty="0" smtClean="0">
              <a:solidFill>
                <a:srgbClr val="7030A0"/>
              </a:solidFill>
              <a:latin typeface="Arial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  <a:latin typeface="Arial"/>
                <a:cs typeface="Times New Roman"/>
              </a:rPr>
              <a:t>The rationale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7030A0"/>
                </a:solidFill>
                <a:latin typeface="Arial"/>
                <a:cs typeface="Times New Roman"/>
              </a:rPr>
              <a:t>A</a:t>
            </a:r>
            <a:r>
              <a:rPr lang="en-AU" sz="1600" dirty="0" smtClean="0">
                <a:solidFill>
                  <a:srgbClr val="7030A0"/>
                </a:solidFill>
                <a:latin typeface="Arial"/>
                <a:cs typeface="Times New Roman"/>
              </a:rPr>
              <a:t>n example of a student instruction page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  <a:latin typeface="Arial"/>
                <a:cs typeface="Times New Roman"/>
              </a:rPr>
              <a:t>Required document templates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  <a:latin typeface="Arial"/>
                <a:cs typeface="Times New Roman"/>
              </a:rPr>
              <a:t>Design examples</a:t>
            </a:r>
            <a:endParaRPr lang="en-AU" sz="800" dirty="0" smtClean="0">
              <a:solidFill>
                <a:srgbClr val="7030A0"/>
              </a:solidFill>
              <a:latin typeface="Arial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800" dirty="0">
              <a:solidFill>
                <a:srgbClr val="7030A0"/>
              </a:solidFill>
              <a:latin typeface="Arial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800" dirty="0" smtClean="0">
              <a:solidFill>
                <a:srgbClr val="7030A0"/>
              </a:solidFill>
              <a:latin typeface="Arial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AU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3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89"/>
            <a:ext cx="8100392" cy="2551615"/>
          </a:xfrm>
        </p:spPr>
        <p:txBody>
          <a:bodyPr>
            <a:normAutofit/>
          </a:bodyPr>
          <a:lstStyle/>
          <a:p>
            <a:pPr algn="ctr"/>
            <a:r>
              <a:rPr lang="en-AU" sz="2800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Will Show How ICT Can Enhance Thinking, Collaboration And Problem-solving Skills And Capabilities To Achieve The Criteria Within The Design Cycle </a:t>
            </a:r>
            <a:br>
              <a:rPr lang="en-AU" sz="2800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800" cap="none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31" y="2821601"/>
            <a:ext cx="4163929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36" y="142243"/>
            <a:ext cx="810039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7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The Year 5 and 6 students surveyed the school community. </a:t>
            </a:r>
            <a:br>
              <a:rPr lang="en-AU" sz="27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en-AU" sz="2700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n-AU" sz="24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  <a:ea typeface="+mj-ea"/>
                <a:cs typeface="+mj-cs"/>
              </a:rPr>
              <a:t>The survey identified that: </a:t>
            </a:r>
          </a:p>
          <a:p>
            <a:endParaRPr lang="en-AU" sz="2400" i="1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7030A0"/>
              </a:solidFill>
              <a:ea typeface="+mj-ea"/>
              <a:cs typeface="+mj-cs"/>
            </a:endParaRPr>
          </a:p>
          <a:p>
            <a:r>
              <a:rPr lang="en-AU" sz="2400" i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  <a:ea typeface="+mj-ea"/>
                <a:cs typeface="+mj-cs"/>
              </a:rPr>
              <a:t>The number one idea to enhance the school environment was to incorporate bird feeders. </a:t>
            </a:r>
            <a:r>
              <a:rPr lang="en-AU" sz="2400" i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/>
            </a:r>
            <a:br>
              <a:rPr lang="en-AU" sz="2400" i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</a:br>
            <a:r>
              <a:rPr lang="en-AU" sz="27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/>
            </a:r>
            <a:br>
              <a:rPr lang="en-AU" sz="27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</a:br>
            <a:endParaRPr lang="en-AU" sz="2700" dirty="0"/>
          </a:p>
        </p:txBody>
      </p:sp>
      <p:pic>
        <p:nvPicPr>
          <p:cNvPr id="2050" name="Picture 2" descr="C:\Users\Matt Kelly\AppData\Local\Microsoft\Windows\INetCache\IE\5Y9XWFE3\100824619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58563"/>
            <a:ext cx="2121000" cy="2742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B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8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4000"/>
                <a:lumOff val="66000"/>
              </a:schemeClr>
            </a:gs>
            <a:gs pos="88000">
              <a:schemeClr val="accent1">
                <a:lumMod val="30000"/>
                <a:lumOff val="70000"/>
                <a:alpha val="3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172400" cy="4355038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/>
            <a:r>
              <a:rPr lang="en-AU" sz="2700" b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  <a:p>
            <a:pPr lvl="0"/>
            <a:endParaRPr lang="en-AU" sz="800" b="1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AU" sz="24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  <a:t>Students will collate and interpret the survey data. </a:t>
            </a:r>
          </a:p>
          <a:p>
            <a:pPr lvl="0"/>
            <a:r>
              <a:rPr lang="en-AU" sz="24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  <a:t>Students will use the data to create a graph using ‘</a:t>
            </a:r>
            <a:r>
              <a:rPr lang="en-AU" sz="2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  <a:t>K</a:t>
            </a:r>
            <a:r>
              <a:rPr lang="en-AU" sz="24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  <a:t>id </a:t>
            </a:r>
            <a:r>
              <a:rPr lang="en-AU" sz="2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  <a:t>Z</a:t>
            </a:r>
            <a:r>
              <a:rPr lang="en-AU" sz="24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  <a:t>one Graph Maker’. </a:t>
            </a:r>
          </a:p>
          <a:p>
            <a:pPr lvl="0"/>
            <a:endParaRPr lang="en-AU" sz="800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7030A0"/>
              </a:solidFill>
            </a:endParaRPr>
          </a:p>
          <a:p>
            <a:pPr lvl="0"/>
            <a:r>
              <a:rPr lang="en-AU" sz="2400" i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7030A0"/>
                </a:solidFill>
              </a:rPr>
              <a:t>This encourages problem-solving skills, creative and innovative thinking, as well as inventiveness through presentation of authentic, real problems and issues. </a:t>
            </a:r>
          </a:p>
          <a:p>
            <a:pPr lvl="0"/>
            <a:endParaRPr lang="en-AU" dirty="0" smtClean="0">
              <a:solidFill>
                <a:srgbClr val="7030A0"/>
              </a:solidFill>
            </a:endParaRPr>
          </a:p>
          <a:p>
            <a:pPr lvl="0"/>
            <a:endParaRPr lang="en-AU" dirty="0">
              <a:solidFill>
                <a:srgbClr val="7030A0"/>
              </a:solidFill>
            </a:endParaRPr>
          </a:p>
          <a:p>
            <a:pPr lvl="0"/>
            <a:endParaRPr lang="en-AU" dirty="0" smtClean="0">
              <a:solidFill>
                <a:srgbClr val="7030A0"/>
              </a:solidFill>
            </a:endParaRPr>
          </a:p>
          <a:p>
            <a:pPr lvl="0"/>
            <a:endParaRPr lang="en-AU" dirty="0">
              <a:solidFill>
                <a:srgbClr val="7030A0"/>
              </a:solidFill>
            </a:endParaRPr>
          </a:p>
          <a:p>
            <a:pPr lvl="0"/>
            <a:endParaRPr lang="en-AU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9"/>
            <a:ext cx="817240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1223" cy="225552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4000"/>
                  <a:lumOff val="66000"/>
                </a:schemeClr>
              </a:gs>
              <a:gs pos="83000">
                <a:schemeClr val="accent1">
                  <a:lumMod val="30000"/>
                  <a:lumOff val="70000"/>
                  <a:alpha val="38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AU" sz="3000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AU" sz="3000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 Cycle</a:t>
            </a:r>
            <a:br>
              <a:rPr lang="en-AU" sz="3000" cap="non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2700" b="0" cap="none" dirty="0" smtClean="0">
                <a:solidFill>
                  <a:srgbClr val="7030A0"/>
                </a:solidFill>
              </a:rPr>
              <a:t/>
            </a:r>
            <a:br>
              <a:rPr lang="en-AU" sz="2700" b="0" cap="none" dirty="0" smtClean="0">
                <a:solidFill>
                  <a:srgbClr val="7030A0"/>
                </a:solidFill>
              </a:rPr>
            </a:br>
            <a:r>
              <a:rPr lang="en-AU" sz="2700" b="0" cap="none" dirty="0">
                <a:solidFill>
                  <a:srgbClr val="7030A0"/>
                </a:solidFill>
              </a:rPr>
              <a:t>T</a:t>
            </a:r>
            <a:r>
              <a:rPr lang="en-AU" sz="2700" b="0" cap="none" dirty="0" smtClean="0">
                <a:solidFill>
                  <a:srgbClr val="7030A0"/>
                </a:solidFill>
              </a:rPr>
              <a:t>he </a:t>
            </a:r>
            <a:r>
              <a:rPr lang="en-AU" sz="2700" b="0" cap="none" dirty="0">
                <a:solidFill>
                  <a:srgbClr val="7030A0"/>
                </a:solidFill>
              </a:rPr>
              <a:t>students will follow the ﻿design cycle to research, design, construct, evaluate and then install the bird feeders into the newly established gardens. </a:t>
            </a:r>
            <a:r>
              <a:rPr lang="en-AU" sz="2700" b="0" cap="none" dirty="0" smtClean="0">
                <a:solidFill>
                  <a:srgbClr val="7030A0"/>
                </a:solidFill>
              </a:rPr>
              <a:t/>
            </a:r>
            <a:br>
              <a:rPr lang="en-AU" sz="2700" b="0" cap="none" dirty="0" smtClean="0">
                <a:solidFill>
                  <a:srgbClr val="7030A0"/>
                </a:solidFill>
              </a:rPr>
            </a:br>
            <a:endParaRPr lang="en-AU" sz="2700" b="0" cap="none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5521"/>
            <a:ext cx="8159931" cy="46024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4000"/>
                  <a:lumOff val="66000"/>
                </a:schemeClr>
              </a:gs>
              <a:gs pos="88000">
                <a:schemeClr val="accent1">
                  <a:lumMod val="30000"/>
                  <a:lumOff val="70000"/>
                  <a:alpha val="38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sz="2000" dirty="0" smtClean="0"/>
              <a:t>The first process is for students in groups of four to set up a group ‘Wiki’, where they will collaborate and share ideas. Students are also instructed to set-up an individual ‘Blog’ page, for presenting learning, ideas and reflections throughout the process.</a:t>
            </a:r>
          </a:p>
          <a:p>
            <a:pPr marL="0" indent="0">
              <a:buNone/>
            </a:pPr>
            <a:endParaRPr lang="en-AU" sz="2000" dirty="0" smtClean="0"/>
          </a:p>
          <a:p>
            <a:r>
              <a:rPr lang="en-AU" sz="2000" dirty="0" smtClean="0"/>
              <a:t>These tasks facilitate students to use ICT to demonstrate knowledge and understanding through the use of technology. This is essential as using ICT to problem-solve assists learners to develop cognitive abilities and enhance their educational outcomes.</a:t>
            </a:r>
            <a:endParaRPr lang="en-A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4" y="14649"/>
            <a:ext cx="8055831" cy="2362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" y="2377129"/>
            <a:ext cx="8151223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4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8000"/>
    </mc:Choice>
    <mc:Fallback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172400" cy="68326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4000"/>
                  <a:lumOff val="66000"/>
                </a:schemeClr>
              </a:gs>
              <a:gs pos="88000">
                <a:schemeClr val="accent1">
                  <a:lumMod val="30000"/>
                  <a:lumOff val="70000"/>
                  <a:alpha val="38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AU" sz="2800" b="1" i="0" u="none" strike="noStrik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Students will complete</a:t>
            </a:r>
          </a:p>
          <a:p>
            <a:endParaRPr lang="en-AU" sz="1000" b="1" i="0" u="none" strike="noStrike" dirty="0" smtClean="0">
              <a:solidFill>
                <a:srgbClr val="7030A0"/>
              </a:solidFill>
              <a:effectLst/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i="0" u="none" strike="noStrike" dirty="0" smtClean="0">
                <a:solidFill>
                  <a:srgbClr val="7030A0"/>
                </a:solidFill>
                <a:effectLst/>
                <a:latin typeface="+mj-lt"/>
              </a:rPr>
              <a:t>Needs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i="0" u="none" strike="noStrike" dirty="0" smtClean="0">
                <a:solidFill>
                  <a:srgbClr val="7030A0"/>
                </a:solidFill>
                <a:effectLst/>
                <a:latin typeface="+mj-lt"/>
              </a:rPr>
              <a:t>Research and choose a design for a bird feeder.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7030A0"/>
                </a:solidFill>
                <a:latin typeface="+mj-lt"/>
              </a:rPr>
              <a:t>Complete </a:t>
            </a:r>
            <a:r>
              <a:rPr lang="en-AU" sz="2000" b="0" i="0" u="none" strike="noStrike" dirty="0" smtClean="0">
                <a:solidFill>
                  <a:srgbClr val="7030A0"/>
                </a:solidFill>
                <a:effectLst/>
                <a:latin typeface="+mj-lt"/>
              </a:rPr>
              <a:t>a Design Matrix for their chosen design</a:t>
            </a:r>
          </a:p>
          <a:p>
            <a:endParaRPr lang="en-AU" sz="1200" dirty="0" smtClean="0">
              <a:solidFill>
                <a:srgbClr val="7030A0"/>
              </a:solidFill>
              <a:latin typeface="+mj-lt"/>
            </a:endParaRPr>
          </a:p>
          <a:p>
            <a:r>
              <a:rPr lang="en-AU" b="1" i="1" dirty="0" smtClean="0">
                <a:solidFill>
                  <a:srgbClr val="7030A0"/>
                </a:solidFill>
                <a:latin typeface="+mj-lt"/>
              </a:rPr>
              <a:t>Students are to ensure that their design specifications meet the criteria: </a:t>
            </a:r>
          </a:p>
          <a:p>
            <a:endParaRPr lang="en-AU" sz="1000" b="1" i="1" dirty="0" smtClean="0">
              <a:solidFill>
                <a:srgbClr val="7030A0"/>
              </a:solidFill>
              <a:latin typeface="+mj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rgbClr val="7030A0"/>
                </a:solidFill>
                <a:latin typeface="+mj-lt"/>
              </a:rPr>
              <a:t>Relocatable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rgbClr val="7030A0"/>
                </a:solidFill>
                <a:latin typeface="+mj-lt"/>
              </a:rPr>
              <a:t>Has perches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rgbClr val="7030A0"/>
                </a:solidFill>
                <a:latin typeface="+mj-lt"/>
              </a:rPr>
              <a:t>Can hold the weight of more than one bird, bird seed and a water container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rgbClr val="7030A0"/>
                </a:solidFill>
                <a:latin typeface="+mj-lt"/>
              </a:rPr>
              <a:t>The feeder will be approximately 1 meter in height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rgbClr val="7030A0"/>
                </a:solidFill>
                <a:latin typeface="+mj-lt"/>
              </a:rPr>
              <a:t>It will consist of base, body, top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rgbClr val="7030A0"/>
                </a:solidFill>
                <a:latin typeface="+mj-lt"/>
              </a:rPr>
              <a:t>Materials used will include a pot, chair legs or tomato stakes, sand, recycled containers </a:t>
            </a:r>
            <a:r>
              <a:rPr lang="en-AU" sz="1200" dirty="0" err="1" smtClean="0">
                <a:solidFill>
                  <a:srgbClr val="7030A0"/>
                </a:solidFill>
                <a:latin typeface="+mj-lt"/>
              </a:rPr>
              <a:t>eg</a:t>
            </a:r>
            <a:r>
              <a:rPr lang="en-AU" sz="1200" dirty="0" smtClean="0">
                <a:solidFill>
                  <a:srgbClr val="7030A0"/>
                </a:solidFill>
                <a:latin typeface="+mj-lt"/>
              </a:rPr>
              <a:t>; bowls, side plates (china, melamine, plastic), paint, paint brushes, glue, design template.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rgbClr val="7030A0"/>
                </a:solidFill>
                <a:latin typeface="+mj-lt"/>
              </a:rPr>
              <a:t>You will have approximately four hours to complete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rgbClr val="7030A0"/>
                </a:solidFill>
                <a:latin typeface="+mj-lt"/>
              </a:rPr>
              <a:t>Details you must also consider: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rgbClr val="7030A0"/>
                </a:solidFill>
                <a:latin typeface="+mj-lt"/>
              </a:rPr>
              <a:t>Your design must compliment the surrounding environment and be aesthetically pleasing.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rgbClr val="7030A0"/>
                </a:solidFill>
                <a:latin typeface="+mj-lt"/>
              </a:rPr>
              <a:t>Should be easily disassembled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rgbClr val="7030A0"/>
                </a:solidFill>
                <a:latin typeface="+mj-lt"/>
              </a:rPr>
              <a:t>Must be weather resistant </a:t>
            </a:r>
          </a:p>
          <a:p>
            <a:endParaRPr lang="en-AU" sz="1200" dirty="0" smtClean="0">
              <a:solidFill>
                <a:srgbClr val="7030A0"/>
              </a:solidFill>
              <a:latin typeface="+mj-lt"/>
            </a:endParaRPr>
          </a:p>
          <a:p>
            <a:r>
              <a:rPr lang="en-AU" b="0" i="1" u="none" strike="noStrike" dirty="0" smtClean="0">
                <a:solidFill>
                  <a:srgbClr val="7030A0"/>
                </a:solidFill>
                <a:effectLst/>
                <a:latin typeface="+mj-lt"/>
              </a:rPr>
              <a:t>These tools enable students to assess a problem and experiment with possible solutions. </a:t>
            </a:r>
            <a:r>
              <a:rPr lang="en-AU" i="1" dirty="0" smtClean="0">
                <a:solidFill>
                  <a:srgbClr val="7030A0"/>
                </a:solidFill>
                <a:latin typeface="+mj-lt"/>
              </a:rPr>
              <a:t>P</a:t>
            </a:r>
            <a:r>
              <a:rPr lang="en-AU" b="0" i="1" u="none" strike="noStrike" dirty="0" smtClean="0">
                <a:solidFill>
                  <a:srgbClr val="7030A0"/>
                </a:solidFill>
                <a:effectLst/>
                <a:latin typeface="+mj-lt"/>
              </a:rPr>
              <a:t>roblem-solving is valuable to both individual and collaborative learning; students can brainstorm and share knowledge and reflect upon their previous representations.</a:t>
            </a:r>
            <a:endParaRPr lang="en-AU" sz="800" b="0" i="1" u="none" strike="noStrike" dirty="0">
              <a:solidFill>
                <a:srgbClr val="7030A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774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/>
    </mc:Choice>
    <mc:Fallback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09"/>
            <a:ext cx="8172400" cy="26930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4000"/>
                  <a:lumOff val="66000"/>
                </a:schemeClr>
              </a:gs>
              <a:gs pos="88000">
                <a:schemeClr val="accent1">
                  <a:lumMod val="30000"/>
                  <a:lumOff val="70000"/>
                  <a:alpha val="38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A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create </a:t>
            </a:r>
          </a:p>
          <a:p>
            <a:endParaRPr lang="en-AU" sz="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dirty="0" smtClean="0">
                <a:solidFill>
                  <a:srgbClr val="7030A0"/>
                </a:solidFill>
              </a:rPr>
              <a:t>A mind map using the site ‘Bubble.us’. Students will identify and display the steps, procedures and materials used in the design cycle.</a:t>
            </a:r>
          </a:p>
          <a:p>
            <a:endParaRPr lang="en-AU" sz="800" dirty="0" smtClean="0">
              <a:solidFill>
                <a:srgbClr val="7030A0"/>
              </a:solidFill>
            </a:endParaRPr>
          </a:p>
          <a:p>
            <a:r>
              <a:rPr lang="en-AU" i="1" dirty="0" smtClean="0">
                <a:solidFill>
                  <a:srgbClr val="7030A0"/>
                </a:solidFill>
              </a:rPr>
              <a:t>This will encourage higher order thinking, knowledge construction and promote beneficial ICT skills in students. </a:t>
            </a:r>
          </a:p>
          <a:p>
            <a:endParaRPr lang="en-AU" i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6965003" cy="4031431"/>
          </a:xfrm>
          <a:prstGeom prst="rect">
            <a:avLst/>
          </a:prstGeom>
          <a:gradFill>
            <a:gsLst>
              <a:gs pos="40744">
                <a:srgbClr val="F4DEE5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4000"/>
                  <a:lumOff val="66000"/>
                </a:schemeClr>
              </a:gs>
              <a:gs pos="88000">
                <a:schemeClr val="accent1">
                  <a:lumMod val="30000"/>
                  <a:lumOff val="70000"/>
                  <a:alpha val="38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65527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10039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4000"/>
                  <a:lumOff val="66000"/>
                </a:schemeClr>
              </a:gs>
              <a:gs pos="88000">
                <a:schemeClr val="accent1">
                  <a:lumMod val="30000"/>
                  <a:lumOff val="70000"/>
                  <a:alpha val="38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A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</a:t>
            </a:r>
            <a:r>
              <a:rPr lang="en-AU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A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 Evaluation</a:t>
            </a:r>
          </a:p>
          <a:p>
            <a:pPr algn="ctr"/>
            <a:endParaRPr lang="en-AU" sz="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dirty="0" smtClean="0">
                <a:solidFill>
                  <a:srgbClr val="7030A0"/>
                </a:solidFill>
              </a:rPr>
              <a:t>After final construction of the bird feeders, </a:t>
            </a:r>
            <a:r>
              <a:rPr lang="en-AU" sz="2400" dirty="0">
                <a:solidFill>
                  <a:srgbClr val="7030A0"/>
                </a:solidFill>
              </a:rPr>
              <a:t>s</a:t>
            </a:r>
            <a:r>
              <a:rPr lang="en-AU" sz="2400" dirty="0" smtClean="0">
                <a:solidFill>
                  <a:srgbClr val="7030A0"/>
                </a:solidFill>
              </a:rPr>
              <a:t>tudents will return to their individual blog page and display documents, images and pictures. This will illustrate the design process and demonstrate students thinking throughout the design challenge stages.</a:t>
            </a:r>
          </a:p>
          <a:p>
            <a:endParaRPr lang="en-AU" sz="2400" dirty="0" smtClean="0">
              <a:solidFill>
                <a:srgbClr val="7030A0"/>
              </a:solidFill>
            </a:endParaRPr>
          </a:p>
          <a:p>
            <a:r>
              <a:rPr lang="en-AU" sz="2400" dirty="0" smtClean="0">
                <a:solidFill>
                  <a:srgbClr val="7030A0"/>
                </a:solidFill>
              </a:rPr>
              <a:t>Students will also be asked to submit a reflection documenting their personal learning journey; they will reflect on their enjoyment, their ability to collaborate, what they would do differently and what they learnt throughout the process. </a:t>
            </a:r>
          </a:p>
          <a:p>
            <a:endParaRPr lang="en-AU" sz="2400" dirty="0" smtClean="0">
              <a:solidFill>
                <a:srgbClr val="7030A0"/>
              </a:solidFill>
            </a:endParaRPr>
          </a:p>
          <a:p>
            <a:r>
              <a:rPr lang="en-AU" sz="2400" dirty="0" smtClean="0">
                <a:solidFill>
                  <a:srgbClr val="7030A0"/>
                </a:solidFill>
              </a:rPr>
              <a:t>When asking students to complete the blog, it is not only a way of assisting students to present learning, but will also provide the teacher with evidence of students learning and understanding.</a:t>
            </a:r>
          </a:p>
          <a:p>
            <a:endParaRPr lang="en-AU" sz="900" dirty="0" smtClean="0">
              <a:solidFill>
                <a:srgbClr val="7030A0"/>
              </a:solidFill>
            </a:endParaRPr>
          </a:p>
          <a:p>
            <a:endParaRPr lang="en-AU" sz="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9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"/>
    </mc:Choice>
    <mc:Fallback>
      <p:transition spd="slow" advClick="0" advTm="3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98" y="-18183"/>
            <a:ext cx="8172400" cy="68634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4000"/>
                  <a:lumOff val="66000"/>
                </a:schemeClr>
              </a:gs>
              <a:gs pos="88000">
                <a:schemeClr val="accent1">
                  <a:lumMod val="30000"/>
                  <a:lumOff val="70000"/>
                  <a:alpha val="38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/>
            <a:endParaRPr lang="en-AU" sz="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A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this design challenge will contribute to achieving the following Content Descriptions in Design and Technologies:</a:t>
            </a:r>
            <a:endParaRPr lang="en-A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AU" sz="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AU" sz="800" dirty="0" smtClean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</a:rPr>
              <a:t>Investigate </a:t>
            </a:r>
            <a:r>
              <a:rPr lang="en-AU" sz="1600" dirty="0">
                <a:solidFill>
                  <a:srgbClr val="7030A0"/>
                </a:solidFill>
              </a:rPr>
              <a:t>characteristics and properties of a range of materials, systems, components, tools and equipment and evaluate the impact of their use (ACTDEK023) </a:t>
            </a:r>
          </a:p>
          <a:p>
            <a:pPr lvl="0"/>
            <a:endParaRPr lang="en-AU" sz="1600" dirty="0" smtClean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</a:rPr>
              <a:t>Critique </a:t>
            </a:r>
            <a:r>
              <a:rPr lang="en-AU" sz="1600" dirty="0">
                <a:solidFill>
                  <a:srgbClr val="7030A0"/>
                </a:solidFill>
              </a:rPr>
              <a:t>needs or opportunities for designing, and investigate materials, components, tools, equipment and processes to achieve intended designed solutions (ACTDEP024)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600" dirty="0" smtClean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</a:rPr>
              <a:t>Generate</a:t>
            </a:r>
            <a:r>
              <a:rPr lang="en-AU" sz="1600" dirty="0">
                <a:solidFill>
                  <a:srgbClr val="7030A0"/>
                </a:solidFill>
              </a:rPr>
              <a:t>, develop, communicate and document design ideas and processes for audiences using appropriate technical terms and graphical representation techniques (ACTDEP025) </a:t>
            </a:r>
          </a:p>
          <a:p>
            <a:pPr lvl="0"/>
            <a:endParaRPr lang="en-AU" sz="1600" dirty="0" smtClean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</a:rPr>
              <a:t>Apply </a:t>
            </a:r>
            <a:r>
              <a:rPr lang="en-AU" sz="1600" dirty="0">
                <a:solidFill>
                  <a:srgbClr val="7030A0"/>
                </a:solidFill>
              </a:rPr>
              <a:t>safe procedures when using a variety of materials, components, tools, equipment and techniques to make designed solutions (ACTDEP026)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600" dirty="0" smtClean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</a:rPr>
              <a:t>Negotiate </a:t>
            </a:r>
            <a:r>
              <a:rPr lang="en-AU" sz="1600" dirty="0">
                <a:solidFill>
                  <a:srgbClr val="7030A0"/>
                </a:solidFill>
              </a:rPr>
              <a:t>criteria for success that include consideration of sustainability to evaluate design ideas, processes and solutions (ACTDEP027)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600" dirty="0" smtClean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</a:rPr>
              <a:t>Critical </a:t>
            </a:r>
            <a:r>
              <a:rPr lang="en-AU" sz="1600" dirty="0">
                <a:solidFill>
                  <a:srgbClr val="7030A0"/>
                </a:solidFill>
              </a:rPr>
              <a:t>and creative thinking </a:t>
            </a:r>
            <a:r>
              <a:rPr lang="en-AU" sz="1600" dirty="0" smtClean="0">
                <a:solidFill>
                  <a:srgbClr val="7030A0"/>
                </a:solidFill>
              </a:rPr>
              <a:t>-Ethical </a:t>
            </a:r>
            <a:r>
              <a:rPr lang="en-AU" sz="1600" dirty="0">
                <a:solidFill>
                  <a:srgbClr val="7030A0"/>
                </a:solidFill>
              </a:rPr>
              <a:t>understanding </a:t>
            </a:r>
            <a:r>
              <a:rPr lang="en-AU" sz="1600" dirty="0" smtClean="0">
                <a:solidFill>
                  <a:srgbClr val="7030A0"/>
                </a:solidFill>
              </a:rPr>
              <a:t>-Sustainability </a:t>
            </a:r>
            <a:endParaRPr lang="en-AU" sz="1600" dirty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600" dirty="0" smtClean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7030A0"/>
                </a:solidFill>
              </a:rPr>
              <a:t>Develop </a:t>
            </a:r>
            <a:r>
              <a:rPr lang="en-AU" sz="1600" dirty="0">
                <a:solidFill>
                  <a:srgbClr val="7030A0"/>
                </a:solidFill>
              </a:rPr>
              <a:t>project plans that include consideration of resources when making designed solutions individually and collaboratively (ACTDEP028</a:t>
            </a:r>
            <a:r>
              <a:rPr lang="en-AU" sz="1600" dirty="0" smtClean="0">
                <a:solidFill>
                  <a:srgbClr val="7030A0"/>
                </a:solidFill>
              </a:rPr>
              <a:t>)</a:t>
            </a:r>
            <a:endParaRPr lang="en-AU" sz="2000" dirty="0" smtClean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800" dirty="0" smtClean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800" dirty="0" smtClean="0">
              <a:solidFill>
                <a:srgbClr val="7030A0"/>
              </a:solidFill>
            </a:endParaRPr>
          </a:p>
          <a:p>
            <a:pPr lvl="0"/>
            <a:endParaRPr lang="en-AU" sz="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4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888</Words>
  <Application>Microsoft Office PowerPoint</Application>
  <PresentationFormat>On-screen Show (4:3)</PresentationFormat>
  <Paragraphs>114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EDCU12039   Design and Digital Technologies: Assessment 2 </vt:lpstr>
      <vt:lpstr>This Presentation Will Show How ICT Can Enhance Thinking, Collaboration And Problem-solving Skills And Capabilities To Achieve The Criteria Within The Design Cycle  </vt:lpstr>
      <vt:lpstr>PowerPoint Presentation</vt:lpstr>
      <vt:lpstr>PowerPoint Presentation</vt:lpstr>
      <vt:lpstr>Design Cycle  The students will follow the ﻿design cycle to research, design, construct, evaluate and then install the bird feeders into the newly established gardens.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EDCU12039 -  Design and Digital Technologies: Assessment 2.</dc:title>
  <dc:creator>Matt Kelly</dc:creator>
  <cp:lastModifiedBy>Matt Kelly</cp:lastModifiedBy>
  <cp:revision>46</cp:revision>
  <dcterms:created xsi:type="dcterms:W3CDTF">2015-06-03T01:45:06Z</dcterms:created>
  <dcterms:modified xsi:type="dcterms:W3CDTF">2015-06-04T09:58:50Z</dcterms:modified>
</cp:coreProperties>
</file>